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8"/>
  </p:notesMasterIdLst>
  <p:handoutMasterIdLst>
    <p:handoutMasterId r:id="rId9"/>
  </p:handoutMasterIdLst>
  <p:sldIdLst>
    <p:sldId id="256" r:id="rId2"/>
    <p:sldId id="269" r:id="rId3"/>
    <p:sldId id="270" r:id="rId4"/>
    <p:sldId id="272" r:id="rId5"/>
    <p:sldId id="273" r:id="rId6"/>
    <p:sldId id="274" r:id="rId7"/>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77" d="100"/>
          <a:sy n="77" d="100"/>
        </p:scale>
        <p:origin x="594" y="84"/>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AD8379D4-6BE2-4AD1-A945-9204D92D442D}" type="datetime1">
              <a:rPr lang="en-US" smtClean="0"/>
              <a:t>12/09/2017</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1628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2060E0F-6CA8-42C2-BEF0-613BA9DF346E}" type="datetime1">
              <a:rPr lang="en-US" smtClean="0"/>
              <a:t>12/09/2017</a:t>
            </a:fld>
            <a:endParaRPr lang="en-US" dirty="0"/>
          </a:p>
        </p:txBody>
      </p:sp>
      <p:sp>
        <p:nvSpPr>
          <p:cNvPr id="1628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60E97E9-51A1-4C49-8656-A768C77244E6}" type="slidenum">
              <a:rPr lang="en-US" altLang="en-US">
                <a:latin typeface="Verdana" panose="020B0604030504040204" pitchFamily="34" charset="0"/>
              </a:rPr>
              <a:pPr algn="r" eaLnBrk="1" hangingPunct="1">
                <a:spcBef>
                  <a:spcPct val="0"/>
                </a:spcBef>
              </a:pPr>
              <a:t>1</a:t>
            </a:fld>
            <a:endParaRPr lang="en-US" altLang="en-US" dirty="0">
              <a:latin typeface="Verdana" panose="020B0604030504040204" pitchFamily="34" charset="0"/>
            </a:endParaRPr>
          </a:p>
        </p:txBody>
      </p:sp>
    </p:spTree>
    <p:extLst>
      <p:ext uri="{BB962C8B-B14F-4D97-AF65-F5344CB8AC3E}">
        <p14:creationId xmlns:p14="http://schemas.microsoft.com/office/powerpoint/2010/main" val="3892160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243C0B5E-1DC8-44A6-AF31-93089241357D}" type="datetime1">
              <a:rPr lang="en-US" smtClean="0"/>
              <a:t>12/09/2017</a:t>
            </a:fld>
            <a:endParaRPr lang="en-US" dirty="0"/>
          </a:p>
        </p:txBody>
      </p:sp>
    </p:spTree>
    <p:extLst>
      <p:ext uri="{BB962C8B-B14F-4D97-AF65-F5344CB8AC3E}">
        <p14:creationId xmlns:p14="http://schemas.microsoft.com/office/powerpoint/2010/main" val="3669388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B67BBD4-3718-4AF8-9187-F4E7AADCAF56}" type="datetime1">
              <a:rPr lang="en-US" smtClean="0"/>
              <a:t>12/09/2017</a:t>
            </a:fld>
            <a:endParaRPr lang="en-US" dirty="0"/>
          </a:p>
        </p:txBody>
      </p:sp>
    </p:spTree>
    <p:extLst>
      <p:ext uri="{BB962C8B-B14F-4D97-AF65-F5344CB8AC3E}">
        <p14:creationId xmlns:p14="http://schemas.microsoft.com/office/powerpoint/2010/main" val="2443264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5F0F235E-527A-4AAC-9BC4-2A2ABF631516}" type="datetime1">
              <a:rPr lang="en-US" smtClean="0"/>
              <a:t>12/09/2017</a:t>
            </a:fld>
            <a:endParaRPr lang="en-US" dirty="0"/>
          </a:p>
        </p:txBody>
      </p:sp>
    </p:spTree>
    <p:extLst>
      <p:ext uri="{BB962C8B-B14F-4D97-AF65-F5344CB8AC3E}">
        <p14:creationId xmlns:p14="http://schemas.microsoft.com/office/powerpoint/2010/main" val="1089290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a:buFont typeface="Arial" pitchFamily="34" charset="0"/>
              <a:buChar char="•"/>
            </a:pPr>
            <a:r>
              <a:rPr lang="en-US" sz="1600" baseline="0" dirty="0"/>
              <a:t>TaxSlayer starts the state return as soon as Personal Information is entered.  This allows you to see the NJ refund monitor as soon as you start entering income</a:t>
            </a:r>
          </a:p>
          <a:p>
            <a:pPr marL="171450" indent="-171450">
              <a:buFont typeface="Arial" pitchFamily="34" charset="0"/>
              <a:buChar char="•"/>
            </a:pPr>
            <a:endParaRPr lang="en-US" sz="1600" baseline="0" dirty="0"/>
          </a:p>
          <a:p>
            <a:pPr marL="171450" indent="-171450">
              <a:buFont typeface="Arial" pitchFamily="34" charset="0"/>
              <a:buChar char="•"/>
            </a:pPr>
            <a:r>
              <a:rPr lang="en-US" sz="1600" baseline="0" dirty="0"/>
              <a:t>TaxSlayer entries can almost always be made in any order.  However, we recommend that you complete sections in the order of the Main Menu</a:t>
            </a:r>
          </a:p>
          <a:p>
            <a:pPr marL="171450" indent="-171450">
              <a:buFont typeface="Arial" pitchFamily="34" charset="0"/>
              <a:buChar char="•"/>
            </a:pPr>
            <a:endParaRPr lang="en-US" sz="1600" baseline="0" dirty="0"/>
          </a:p>
          <a:p>
            <a:pPr marL="171450" indent="-171450">
              <a:buFont typeface="Arial" pitchFamily="34" charset="0"/>
              <a:buChar char="•"/>
            </a:pPr>
            <a:r>
              <a:rPr lang="en-US" sz="1600" baseline="0" dirty="0"/>
              <a:t>As you enter data in the Federal section, note any information that may have to be changed on the NJ return due to different tax law.  Capture that information on the NJ Checklist so that you don’t forget to enter it when you get to the State section</a:t>
            </a:r>
          </a:p>
          <a:p>
            <a:pPr marL="630936" indent="-171450">
              <a:buFont typeface="Arial" pitchFamily="34" charset="0"/>
              <a:buChar char="•"/>
            </a:pPr>
            <a:r>
              <a:rPr lang="en-US" sz="1600" baseline="0" dirty="0"/>
              <a:t>Also helpful in Quality Review process</a:t>
            </a:r>
          </a:p>
          <a:p>
            <a:pPr marL="171450" indent="-171450">
              <a:buFont typeface="Arial" pitchFamily="34" charset="0"/>
              <a:buChar char="•"/>
            </a:pPr>
            <a:endParaRPr lang="en-US" sz="1600" baseline="0" dirty="0"/>
          </a:p>
          <a:p>
            <a:pPr marL="171450" indent="-171450">
              <a:buFont typeface="Arial" pitchFamily="34" charset="0"/>
              <a:buChar char="•"/>
            </a:pPr>
            <a:r>
              <a:rPr lang="en-US" sz="1600" baseline="0" dirty="0"/>
              <a:t>Instructions for special fields and adjustments are given in the slides covering both federal and NJ entry for each topic</a:t>
            </a:r>
          </a:p>
          <a:p>
            <a:pPr marL="171450" indent="-171450">
              <a:buFont typeface="Arial" pitchFamily="34" charset="0"/>
              <a:buNone/>
            </a:pPr>
            <a:endParaRPr lang="en-US" sz="1600" baseline="0" dirty="0"/>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5</a:t>
            </a:fld>
            <a:endParaRPr lang="en-US" altLang="en-US" dirty="0"/>
          </a:p>
        </p:txBody>
      </p:sp>
    </p:spTree>
    <p:extLst>
      <p:ext uri="{BB962C8B-B14F-4D97-AF65-F5344CB8AC3E}">
        <p14:creationId xmlns:p14="http://schemas.microsoft.com/office/powerpoint/2010/main" val="2025196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panose="020B0604020202020204" pitchFamily="34" charset="0"/>
              <a:buChar char="•"/>
            </a:pPr>
            <a:endParaRPr lang="en-US" sz="1600" baseline="0" dirty="0"/>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6</a:t>
            </a:fld>
            <a:endParaRPr lang="en-US" altLang="en-US" dirty="0"/>
          </a:p>
        </p:txBody>
      </p:sp>
    </p:spTree>
    <p:extLst>
      <p:ext uri="{BB962C8B-B14F-4D97-AF65-F5344CB8AC3E}">
        <p14:creationId xmlns:p14="http://schemas.microsoft.com/office/powerpoint/2010/main" val="128209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12-01-2017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12-01-2017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12-01-2017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NJ TAX TY2016 v1.1</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p:txBody>
          <a:bodyPr>
            <a:normAutofit/>
          </a:bodyPr>
          <a:lstStyle/>
          <a:p>
            <a:r>
              <a:rPr lang="en-US" altLang="en-US" dirty="0"/>
              <a:t>Starting a Tax Return -</a:t>
            </a:r>
            <a:br>
              <a:rPr lang="en-US" altLang="en-US" dirty="0"/>
            </a:br>
            <a:r>
              <a:rPr lang="en-US" altLang="en-US" dirty="0"/>
              <a:t>TaxSlayer Basic Information</a:t>
            </a:r>
          </a:p>
        </p:txBody>
      </p:sp>
      <p:sp>
        <p:nvSpPr>
          <p:cNvPr id="161795" name="Rectangle 3"/>
          <p:cNvSpPr>
            <a:spLocks noGrp="1" noChangeArrowheads="1"/>
          </p:cNvSpPr>
          <p:nvPr>
            <p:ph type="subTitle" idx="1"/>
          </p:nvPr>
        </p:nvSpPr>
        <p:spPr/>
        <p:txBody>
          <a:bodyPr/>
          <a:lstStyle/>
          <a:p>
            <a:pPr marL="457200" lvl="1" indent="0" algn="ctr">
              <a:buNone/>
            </a:pPr>
            <a:r>
              <a:rPr lang="en-US" dirty="0"/>
              <a:t>Form 13614-C Intake/Interview Form</a:t>
            </a:r>
          </a:p>
          <a:p>
            <a:pPr marL="457200" lvl="1" indent="0" algn="ctr">
              <a:buNone/>
            </a:pPr>
            <a:r>
              <a:rPr lang="en-US" dirty="0"/>
              <a:t>Pub 4012 Tab N “Using TaxSlayer Pro Online”</a:t>
            </a:r>
          </a:p>
          <a:p>
            <a:pPr marL="457200" lvl="1" indent="0" algn="ctr">
              <a:buFont typeface="Wingdings" panose="05000000000000000000" pitchFamily="2" charset="2"/>
              <a:buNone/>
            </a:pPr>
            <a:r>
              <a:rPr lang="en-US" altLang="en-US" dirty="0"/>
              <a:t>NJ 1040 Pages 1 and 2 </a:t>
            </a:r>
          </a:p>
        </p:txBody>
      </p:sp>
      <p:sp>
        <p:nvSpPr>
          <p:cNvPr id="2" name="Date Placeholder 1"/>
          <p:cNvSpPr>
            <a:spLocks noGrp="1"/>
          </p:cNvSpPr>
          <p:nvPr>
            <p:ph type="dt" sz="half" idx="10"/>
          </p:nvPr>
        </p:nvSpPr>
        <p:spPr/>
        <p:txBody>
          <a:bodyPr/>
          <a:lstStyle/>
          <a:p>
            <a:r>
              <a:rPr lang="en-US"/>
              <a:t>12-01-2017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397709756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TS – Personal Information about Taxpayer &amp; Spouse</a:t>
            </a:r>
            <a:endParaRPr lang="en-US" dirty="0"/>
          </a:p>
        </p:txBody>
      </p:sp>
      <p:sp>
        <p:nvSpPr>
          <p:cNvPr id="3" name="Content Placeholder 2"/>
          <p:cNvSpPr>
            <a:spLocks noGrp="1"/>
          </p:cNvSpPr>
          <p:nvPr>
            <p:ph idx="1"/>
          </p:nvPr>
        </p:nvSpPr>
        <p:spPr>
          <a:xfrm>
            <a:off x="609600" y="1600200"/>
            <a:ext cx="8077200" cy="5029200"/>
          </a:xfrm>
        </p:spPr>
        <p:txBody>
          <a:bodyPr>
            <a:normAutofit lnSpcReduction="10000"/>
          </a:bodyPr>
          <a:lstStyle/>
          <a:p>
            <a:r>
              <a:rPr lang="en-US" sz="3200" dirty="0"/>
              <a:t> Enter information about taxpayer and spouse in Federal section \ Personal Information</a:t>
            </a:r>
          </a:p>
          <a:p>
            <a:pPr lvl="1"/>
            <a:r>
              <a:rPr lang="en-US" sz="2400" dirty="0"/>
              <a:t>Name (Spouse’s last name pre-populated based on taxpayer’s; change if necessary)</a:t>
            </a:r>
          </a:p>
          <a:p>
            <a:pPr lvl="1"/>
            <a:r>
              <a:rPr lang="en-US" sz="2400" dirty="0"/>
              <a:t> Social Security # (Taxpayer’s # populated from # used to start return) </a:t>
            </a:r>
          </a:p>
          <a:p>
            <a:pPr lvl="1"/>
            <a:r>
              <a:rPr lang="en-US" sz="2400" dirty="0"/>
              <a:t> Date of birth</a:t>
            </a:r>
          </a:p>
          <a:p>
            <a:pPr lvl="1"/>
            <a:r>
              <a:rPr lang="en-US" sz="2400" dirty="0"/>
              <a:t> Occupation </a:t>
            </a:r>
          </a:p>
          <a:p>
            <a:pPr lvl="1"/>
            <a:r>
              <a:rPr lang="en-US" sz="2400" dirty="0"/>
              <a:t> Address </a:t>
            </a:r>
          </a:p>
          <a:p>
            <a:pPr lvl="2"/>
            <a:r>
              <a:rPr lang="en-US" sz="2100" dirty="0"/>
              <a:t>Enter zip code and TaxSlayer will automatically populate city and state </a:t>
            </a: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1212267"/>
            <a:ext cx="612648" cy="163373"/>
          </a:xfrm>
          <a:prstGeom prst="rect">
            <a:avLst/>
          </a:prstGeom>
        </p:spPr>
      </p:pic>
      <p:pic>
        <p:nvPicPr>
          <p:cNvPr id="8"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75059"/>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64551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TS – Personal Information about Taxpayer and Spouse</a:t>
            </a:r>
            <a:endParaRPr lang="en-US" sz="1600" b="0" dirty="0"/>
          </a:p>
        </p:txBody>
      </p:sp>
      <p:sp>
        <p:nvSpPr>
          <p:cNvPr id="3" name="Content Placeholder 2"/>
          <p:cNvSpPr>
            <a:spLocks noGrp="1"/>
          </p:cNvSpPr>
          <p:nvPr>
            <p:ph idx="1"/>
          </p:nvPr>
        </p:nvSpPr>
        <p:spPr>
          <a:xfrm>
            <a:off x="609600" y="1600200"/>
            <a:ext cx="8077200" cy="5029200"/>
          </a:xfrm>
        </p:spPr>
        <p:txBody>
          <a:bodyPr>
            <a:normAutofit fontScale="92500" lnSpcReduction="10000"/>
          </a:bodyPr>
          <a:lstStyle/>
          <a:p>
            <a:pPr lvl="1"/>
            <a:r>
              <a:rPr lang="en-US" sz="2400" dirty="0"/>
              <a:t> Desire to contribute to Presidential Election Fund</a:t>
            </a:r>
          </a:p>
          <a:p>
            <a:pPr lvl="2"/>
            <a:r>
              <a:rPr lang="en-US" dirty="0">
                <a:solidFill>
                  <a:srgbClr val="FF0000"/>
                </a:solidFill>
              </a:rPr>
              <a:t> </a:t>
            </a:r>
            <a:r>
              <a:rPr lang="en-US" sz="2000" dirty="0">
                <a:solidFill>
                  <a:srgbClr val="FF0000"/>
                </a:solidFill>
              </a:rPr>
              <a:t>Note Gubernatorial Election Fund desire in the NJ Checklist Basic Information section for later entry in the TaxSlayer State section</a:t>
            </a: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lvl="2"/>
            <a:endParaRPr lang="en-US" dirty="0">
              <a:solidFill>
                <a:srgbClr val="FF0000"/>
              </a:solidFill>
            </a:endParaRPr>
          </a:p>
          <a:p>
            <a:pPr marL="685800" lvl="2" indent="0">
              <a:buNone/>
            </a:pPr>
            <a:endParaRPr lang="en-US" dirty="0">
              <a:solidFill>
                <a:srgbClr val="FF0000"/>
              </a:solidFill>
            </a:endParaRPr>
          </a:p>
          <a:p>
            <a:pPr lvl="1"/>
            <a:r>
              <a:rPr lang="en-US" sz="2400" dirty="0"/>
              <a:t> Other situation-specific questions</a:t>
            </a: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3</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1212267"/>
            <a:ext cx="612648" cy="163373"/>
          </a:xfrm>
          <a:prstGeom prst="rect">
            <a:avLst/>
          </a:prstGeom>
        </p:spPr>
      </p:pic>
      <p:pic>
        <p:nvPicPr>
          <p:cNvPr id="8"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75059"/>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p:cNvCxnSpPr/>
          <p:nvPr/>
        </p:nvCxnSpPr>
        <p:spPr bwMode="auto">
          <a:xfrm>
            <a:off x="213275" y="5546623"/>
            <a:ext cx="964838" cy="13063"/>
          </a:xfrm>
          <a:prstGeom prst="straightConnector1">
            <a:avLst/>
          </a:prstGeom>
          <a:noFill/>
          <a:ln w="38100" cap="flat" cmpd="sng" algn="ctr">
            <a:solidFill>
              <a:srgbClr val="FF0000"/>
            </a:solidFill>
            <a:prstDash val="solid"/>
            <a:round/>
            <a:headEnd type="none" w="med" len="med"/>
            <a:tailEnd type="triangle"/>
          </a:ln>
          <a:effectLst/>
        </p:spPr>
      </p:cxnSp>
      <p:pic>
        <p:nvPicPr>
          <p:cNvPr id="13" name="Picture 12"/>
          <p:cNvPicPr>
            <a:picLocks noChangeAspect="1"/>
          </p:cNvPicPr>
          <p:nvPr/>
        </p:nvPicPr>
        <p:blipFill>
          <a:blip r:embed="rId5"/>
          <a:stretch>
            <a:fillRect/>
          </a:stretch>
        </p:blipFill>
        <p:spPr>
          <a:xfrm>
            <a:off x="1185862" y="2807695"/>
            <a:ext cx="6924675" cy="2924175"/>
          </a:xfrm>
          <a:prstGeom prst="rect">
            <a:avLst/>
          </a:prstGeom>
        </p:spPr>
      </p:pic>
      <p:sp>
        <p:nvSpPr>
          <p:cNvPr id="11" name="TextBox 10" descr="NJ (cont'd)" title="NJ (cont'd)">
            <a:extLst>
              <a:ext uri="{FF2B5EF4-FFF2-40B4-BE49-F238E27FC236}">
                <a16:creationId xmlns:a16="http://schemas.microsoft.com/office/drawing/2014/main" id="{997EFBD0-E154-46FB-9DF0-AA3709314541}"/>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264286645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609600" y="1600201"/>
            <a:ext cx="7696200" cy="4191000"/>
          </a:xfrm>
          <a:prstGeom prst="rect">
            <a:avLst/>
          </a:prstGeom>
        </p:spPr>
      </p:pic>
      <p:sp>
        <p:nvSpPr>
          <p:cNvPr id="2" name="Title 1"/>
          <p:cNvSpPr>
            <a:spLocks noGrp="1"/>
          </p:cNvSpPr>
          <p:nvPr>
            <p:ph type="title"/>
          </p:nvPr>
        </p:nvSpPr>
        <p:spPr>
          <a:xfrm>
            <a:off x="609600" y="304800"/>
            <a:ext cx="8305800" cy="1143000"/>
          </a:xfrm>
        </p:spPr>
        <p:txBody>
          <a:bodyPr>
            <a:normAutofit fontScale="90000"/>
          </a:bodyPr>
          <a:lstStyle/>
          <a:p>
            <a:r>
              <a:rPr lang="en-US" altLang="en-US" sz="3600" dirty="0"/>
              <a:t>TS – Personal Exemption for Taxpayer &amp; Spouse  </a:t>
            </a:r>
            <a:r>
              <a:rPr lang="en-US" altLang="en-US" sz="2700" dirty="0">
                <a:solidFill>
                  <a:srgbClr val="0070C0"/>
                </a:solidFill>
              </a:rPr>
              <a:t>Basic Information Section \ Personal Information</a:t>
            </a:r>
            <a:endParaRPr lang="en-US" sz="2700" b="0" dirty="0">
              <a:solidFill>
                <a:srgbClr val="0070C0"/>
              </a:solidFill>
            </a:endParaRPr>
          </a:p>
        </p:txBody>
      </p:sp>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1031629"/>
            <a:ext cx="612648" cy="163373"/>
          </a:xfrm>
          <a:prstGeom prst="rect">
            <a:avLst/>
          </a:prstGeom>
        </p:spPr>
      </p:pic>
      <p:sp>
        <p:nvSpPr>
          <p:cNvPr id="19" name="TextBox 18"/>
          <p:cNvSpPr txBox="1"/>
          <p:nvPr/>
        </p:nvSpPr>
        <p:spPr>
          <a:xfrm>
            <a:off x="4124814" y="2585723"/>
            <a:ext cx="1107996" cy="369332"/>
          </a:xfrm>
          <a:prstGeom prst="rect">
            <a:avLst/>
          </a:prstGeom>
          <a:solidFill>
            <a:schemeClr val="accent5">
              <a:lumMod val="75000"/>
            </a:schemeClr>
          </a:solidFill>
          <a:ln>
            <a:solidFill>
              <a:srgbClr val="002060"/>
            </a:solidFill>
          </a:ln>
        </p:spPr>
        <p:txBody>
          <a:bodyPr wrap="none" rtlCol="0">
            <a:spAutoFit/>
          </a:bodyPr>
          <a:lstStyle/>
          <a:p>
            <a:r>
              <a:rPr lang="en-US" b="1" dirty="0"/>
              <a:t>Address</a:t>
            </a:r>
          </a:p>
        </p:txBody>
      </p:sp>
      <p:sp>
        <p:nvSpPr>
          <p:cNvPr id="22" name="TextBox 21"/>
          <p:cNvSpPr txBox="1"/>
          <p:nvPr/>
        </p:nvSpPr>
        <p:spPr>
          <a:xfrm>
            <a:off x="3904620" y="4861152"/>
            <a:ext cx="4419600" cy="646331"/>
          </a:xfrm>
          <a:prstGeom prst="rect">
            <a:avLst/>
          </a:prstGeom>
          <a:solidFill>
            <a:schemeClr val="accent5">
              <a:lumMod val="75000"/>
            </a:schemeClr>
          </a:solidFill>
          <a:ln>
            <a:solidFill>
              <a:srgbClr val="002060"/>
            </a:solidFill>
          </a:ln>
        </p:spPr>
        <p:txBody>
          <a:bodyPr wrap="square" rtlCol="0">
            <a:spAutoFit/>
          </a:bodyPr>
          <a:lstStyle/>
          <a:p>
            <a:r>
              <a:rPr lang="en-US" b="1" dirty="0"/>
              <a:t>Resident state as of 12/31; </a:t>
            </a:r>
            <a:r>
              <a:rPr lang="en-US" b="1" dirty="0">
                <a:solidFill>
                  <a:srgbClr val="FF0000"/>
                </a:solidFill>
              </a:rPr>
              <a:t>*</a:t>
            </a:r>
            <a:endParaRPr lang="en-US" b="1" dirty="0"/>
          </a:p>
          <a:p>
            <a:r>
              <a:rPr lang="en-US" b="1" dirty="0"/>
              <a:t>Determines which state return to file</a:t>
            </a:r>
          </a:p>
        </p:txBody>
      </p:sp>
      <p:sp>
        <p:nvSpPr>
          <p:cNvPr id="23" name="TextBox 22"/>
          <p:cNvSpPr txBox="1"/>
          <p:nvPr/>
        </p:nvSpPr>
        <p:spPr>
          <a:xfrm>
            <a:off x="3276274" y="3589557"/>
            <a:ext cx="4720771" cy="646331"/>
          </a:xfrm>
          <a:prstGeom prst="rect">
            <a:avLst/>
          </a:prstGeom>
          <a:solidFill>
            <a:schemeClr val="accent5">
              <a:lumMod val="75000"/>
            </a:schemeClr>
          </a:solidFill>
          <a:ln>
            <a:solidFill>
              <a:srgbClr val="002060"/>
            </a:solidFill>
          </a:ln>
        </p:spPr>
        <p:txBody>
          <a:bodyPr wrap="square" rtlCol="0">
            <a:spAutoFit/>
          </a:bodyPr>
          <a:lstStyle/>
          <a:p>
            <a:r>
              <a:rPr lang="en-US" b="1" dirty="0"/>
              <a:t>Enter zip code; TaxSlayer populates city &amp; state</a:t>
            </a:r>
          </a:p>
        </p:txBody>
      </p:sp>
      <p:cxnSp>
        <p:nvCxnSpPr>
          <p:cNvPr id="26" name="Straight Arrow Connector 25"/>
          <p:cNvCxnSpPr/>
          <p:nvPr/>
        </p:nvCxnSpPr>
        <p:spPr bwMode="auto">
          <a:xfrm flipH="1" flipV="1">
            <a:off x="2679339" y="5184318"/>
            <a:ext cx="1170020" cy="14076"/>
          </a:xfrm>
          <a:prstGeom prst="straightConnector1">
            <a:avLst/>
          </a:prstGeom>
          <a:noFill/>
          <a:ln w="38100" cap="flat" cmpd="sng" algn="ctr">
            <a:solidFill>
              <a:srgbClr val="FF0000"/>
            </a:solidFill>
            <a:prstDash val="solid"/>
            <a:round/>
            <a:headEnd type="none" w="med" len="med"/>
            <a:tailEnd type="triangle"/>
          </a:ln>
          <a:effectLst/>
        </p:spPr>
      </p:cxnSp>
      <p:sp>
        <p:nvSpPr>
          <p:cNvPr id="29" name="Oval 4"/>
          <p:cNvSpPr>
            <a:spLocks noChangeArrowheads="1"/>
          </p:cNvSpPr>
          <p:nvPr/>
        </p:nvSpPr>
        <p:spPr bwMode="auto">
          <a:xfrm>
            <a:off x="962890" y="3454940"/>
            <a:ext cx="762000" cy="54557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30" name="Straight Arrow Connector 29"/>
          <p:cNvCxnSpPr>
            <a:endCxn id="29" idx="6"/>
          </p:cNvCxnSpPr>
          <p:nvPr/>
        </p:nvCxnSpPr>
        <p:spPr bwMode="auto">
          <a:xfrm flipH="1" flipV="1">
            <a:off x="1724890" y="3727729"/>
            <a:ext cx="1524000" cy="32011"/>
          </a:xfrm>
          <a:prstGeom prst="straightConnector1">
            <a:avLst/>
          </a:prstGeom>
          <a:noFill/>
          <a:ln w="38100" cap="flat" cmpd="sng" algn="ctr">
            <a:solidFill>
              <a:srgbClr val="FF0000"/>
            </a:solidFill>
            <a:prstDash val="solid"/>
            <a:round/>
            <a:headEnd type="none" w="med" len="med"/>
            <a:tailEnd type="triangle"/>
          </a:ln>
          <a:effectLst/>
        </p:spPr>
      </p:cxnSp>
      <p:sp>
        <p:nvSpPr>
          <p:cNvPr id="33" name="Oval 4"/>
          <p:cNvSpPr>
            <a:spLocks noChangeArrowheads="1"/>
          </p:cNvSpPr>
          <p:nvPr/>
        </p:nvSpPr>
        <p:spPr bwMode="auto">
          <a:xfrm>
            <a:off x="581624" y="2568284"/>
            <a:ext cx="2826268"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34" name="Oval 4"/>
          <p:cNvSpPr>
            <a:spLocks noChangeArrowheads="1"/>
          </p:cNvSpPr>
          <p:nvPr/>
        </p:nvSpPr>
        <p:spPr bwMode="auto">
          <a:xfrm>
            <a:off x="660222" y="5015081"/>
            <a:ext cx="2027982"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32" name="Straight Arrow Connector 31"/>
          <p:cNvCxnSpPr>
            <a:endCxn id="33" idx="6"/>
          </p:cNvCxnSpPr>
          <p:nvPr/>
        </p:nvCxnSpPr>
        <p:spPr bwMode="auto">
          <a:xfrm flipH="1" flipV="1">
            <a:off x="3407892" y="2762251"/>
            <a:ext cx="733111" cy="16628"/>
          </a:xfrm>
          <a:prstGeom prst="straightConnector1">
            <a:avLst/>
          </a:prstGeom>
          <a:noFill/>
          <a:ln w="38100" cap="flat" cmpd="sng" algn="ctr">
            <a:solidFill>
              <a:srgbClr val="FF0000"/>
            </a:solidFill>
            <a:prstDash val="solid"/>
            <a:round/>
            <a:headEnd type="none" w="med" len="med"/>
            <a:tailEnd type="triangle"/>
          </a:ln>
          <a:effectLst/>
        </p:spPr>
      </p:cxnSp>
      <p:pic>
        <p:nvPicPr>
          <p:cNvPr id="18"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348268"/>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17418" y="6057900"/>
            <a:ext cx="6647974" cy="369332"/>
          </a:xfrm>
          <a:prstGeom prst="rect">
            <a:avLst/>
          </a:prstGeom>
          <a:noFill/>
        </p:spPr>
        <p:txBody>
          <a:bodyPr wrap="none" rtlCol="0">
            <a:spAutoFit/>
          </a:bodyPr>
          <a:lstStyle/>
          <a:p>
            <a:r>
              <a:rPr lang="en-US" dirty="0">
                <a:solidFill>
                  <a:srgbClr val="FF0000"/>
                </a:solidFill>
              </a:rPr>
              <a:t>* If no state return to complete, choose None as Resident State</a:t>
            </a:r>
          </a:p>
        </p:txBody>
      </p:sp>
      <p:sp>
        <p:nvSpPr>
          <p:cNvPr id="20" name="TextBox 19" descr="NJ (cont'd)" title="NJ (cont'd)">
            <a:extLst>
              <a:ext uri="{FF2B5EF4-FFF2-40B4-BE49-F238E27FC236}">
                <a16:creationId xmlns:a16="http://schemas.microsoft.com/office/drawing/2014/main" id="{A3708E66-9D9E-418F-AC9F-A7F311BB4481}"/>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893432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autoUpdateAnimBg="0"/>
      <p:bldP spid="33" grpId="0" animBg="1" autoUpdateAnimBg="0"/>
      <p:bldP spid="34"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TS – TaxSlayer Automatically Starts NJ Return</a:t>
            </a:r>
          </a:p>
        </p:txBody>
      </p:sp>
      <p:sp>
        <p:nvSpPr>
          <p:cNvPr id="3" name="Content Placeholder 2"/>
          <p:cNvSpPr>
            <a:spLocks noGrp="1"/>
          </p:cNvSpPr>
          <p:nvPr>
            <p:ph idx="1"/>
          </p:nvPr>
        </p:nvSpPr>
        <p:spPr/>
        <p:txBody>
          <a:bodyPr>
            <a:normAutofit fontScale="92500" lnSpcReduction="20000"/>
          </a:bodyPr>
          <a:lstStyle/>
          <a:p>
            <a:r>
              <a:rPr lang="en-US" dirty="0"/>
              <a:t> Based on Resident State as of 12/31 entry, TaxSlayer automatically starts the appropriate state return</a:t>
            </a:r>
          </a:p>
          <a:p>
            <a:pPr lvl="1"/>
            <a:r>
              <a:rPr lang="en-US" dirty="0"/>
              <a:t>Makes NJ refund monitor available as soon as first income entry is made  </a:t>
            </a:r>
          </a:p>
          <a:p>
            <a:r>
              <a:rPr lang="en-US" dirty="0"/>
              <a:t> To start the NJ return, must answer 4 basic questions:</a:t>
            </a:r>
          </a:p>
          <a:p>
            <a:pPr lvl="1"/>
            <a:r>
              <a:rPr lang="en-US" dirty="0"/>
              <a:t> County/Municipality code </a:t>
            </a:r>
          </a:p>
          <a:p>
            <a:pPr lvl="1"/>
            <a:r>
              <a:rPr lang="en-US" dirty="0"/>
              <a:t> Health insurance for dependents </a:t>
            </a:r>
          </a:p>
          <a:p>
            <a:pPr lvl="1"/>
            <a:r>
              <a:rPr lang="en-US" dirty="0"/>
              <a:t> Gubernatorial Elections Fund</a:t>
            </a:r>
          </a:p>
          <a:p>
            <a:pPr lvl="1"/>
            <a:r>
              <a:rPr lang="en-US" dirty="0"/>
              <a:t> Taxpayer/Spouse PINs (created by counselor)</a:t>
            </a:r>
          </a:p>
          <a:p>
            <a:pPr lvl="1">
              <a:buNone/>
            </a:pPr>
            <a:endParaRPr lang="en-US" dirty="0"/>
          </a:p>
          <a:p>
            <a:endParaRPr lang="en-US" dirty="0"/>
          </a:p>
          <a:p>
            <a:pPr lvl="1"/>
            <a:endParaRPr lang="en-US" dirty="0"/>
          </a:p>
        </p:txBody>
      </p:sp>
      <p:pic>
        <p:nvPicPr>
          <p:cNvPr id="9"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5</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164093815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09600" y="1571625"/>
            <a:ext cx="7748588" cy="4543425"/>
          </a:xfrm>
          <a:prstGeom prst="rect">
            <a:avLst/>
          </a:prstGeom>
        </p:spPr>
      </p:pic>
      <p:sp>
        <p:nvSpPr>
          <p:cNvPr id="2" name="Title 1"/>
          <p:cNvSpPr>
            <a:spLocks noGrp="1"/>
          </p:cNvSpPr>
          <p:nvPr>
            <p:ph type="title"/>
          </p:nvPr>
        </p:nvSpPr>
        <p:spPr>
          <a:xfrm>
            <a:off x="609600" y="277813"/>
            <a:ext cx="8077200" cy="1011160"/>
          </a:xfrm>
        </p:spPr>
        <p:txBody>
          <a:bodyPr>
            <a:normAutofit/>
          </a:bodyPr>
          <a:lstStyle/>
          <a:p>
            <a:r>
              <a:rPr lang="en-US" sz="3800" dirty="0">
                <a:ea typeface="Calibri"/>
              </a:rPr>
              <a:t>TS – Basic Questions to Start NJ Return</a:t>
            </a:r>
            <a:endParaRPr lang="en-US" dirty="0"/>
          </a:p>
        </p:txBody>
      </p:sp>
      <p:pic>
        <p:nvPicPr>
          <p:cNvPr id="9"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12-01-2017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6</a:t>
            </a:fld>
            <a:endParaRPr lang="en-US" dirty="0"/>
          </a:p>
        </p:txBody>
      </p:sp>
      <p:pic>
        <p:nvPicPr>
          <p:cNvPr id="10" name="Picture 9"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
        <p:nvSpPr>
          <p:cNvPr id="11" name="Oval 5"/>
          <p:cNvSpPr>
            <a:spLocks noChangeArrowheads="1"/>
          </p:cNvSpPr>
          <p:nvPr/>
        </p:nvSpPr>
        <p:spPr bwMode="auto">
          <a:xfrm>
            <a:off x="6141720" y="1938528"/>
            <a:ext cx="2216468" cy="57840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2" name="TextBox 11"/>
          <p:cNvSpPr txBox="1"/>
          <p:nvPr/>
        </p:nvSpPr>
        <p:spPr>
          <a:xfrm>
            <a:off x="3846286" y="1843314"/>
            <a:ext cx="2121093" cy="369332"/>
          </a:xfrm>
          <a:prstGeom prst="rect">
            <a:avLst/>
          </a:prstGeom>
          <a:solidFill>
            <a:schemeClr val="accent5">
              <a:lumMod val="75000"/>
            </a:schemeClr>
          </a:solidFill>
          <a:ln>
            <a:solidFill>
              <a:srgbClr val="002060"/>
            </a:solidFill>
          </a:ln>
        </p:spPr>
        <p:txBody>
          <a:bodyPr wrap="none" rtlCol="0">
            <a:spAutoFit/>
          </a:bodyPr>
          <a:lstStyle/>
          <a:p>
            <a:r>
              <a:rPr lang="en-US" b="1" dirty="0"/>
              <a:t>Municipality code</a:t>
            </a:r>
          </a:p>
        </p:txBody>
      </p:sp>
      <p:cxnSp>
        <p:nvCxnSpPr>
          <p:cNvPr id="13" name="Straight Arrow Connector 12"/>
          <p:cNvCxnSpPr>
            <a:stCxn id="12" idx="3"/>
            <a:endCxn id="11" idx="2"/>
          </p:cNvCxnSpPr>
          <p:nvPr/>
        </p:nvCxnSpPr>
        <p:spPr bwMode="auto">
          <a:xfrm>
            <a:off x="5967379" y="2027980"/>
            <a:ext cx="174341" cy="199752"/>
          </a:xfrm>
          <a:prstGeom prst="straightConnector1">
            <a:avLst/>
          </a:prstGeom>
          <a:noFill/>
          <a:ln w="38100" cap="flat" cmpd="sng" algn="ctr">
            <a:solidFill>
              <a:srgbClr val="FF0000"/>
            </a:solidFill>
            <a:prstDash val="solid"/>
            <a:round/>
            <a:headEnd type="none" w="med" len="med"/>
            <a:tailEnd type="triangle"/>
          </a:ln>
          <a:effectLst/>
        </p:spPr>
      </p:cxnSp>
      <p:sp>
        <p:nvSpPr>
          <p:cNvPr id="16" name="TextBox 15"/>
          <p:cNvSpPr txBox="1"/>
          <p:nvPr/>
        </p:nvSpPr>
        <p:spPr>
          <a:xfrm>
            <a:off x="2496457" y="2728686"/>
            <a:ext cx="3467616" cy="369332"/>
          </a:xfrm>
          <a:prstGeom prst="rect">
            <a:avLst/>
          </a:prstGeom>
          <a:solidFill>
            <a:schemeClr val="accent5">
              <a:lumMod val="75000"/>
            </a:schemeClr>
          </a:solidFill>
          <a:ln>
            <a:solidFill>
              <a:srgbClr val="002060"/>
            </a:solidFill>
          </a:ln>
        </p:spPr>
        <p:txBody>
          <a:bodyPr wrap="none" rtlCol="0">
            <a:spAutoFit/>
          </a:bodyPr>
          <a:lstStyle/>
          <a:p>
            <a:r>
              <a:rPr lang="en-US" b="1" dirty="0"/>
              <a:t>Dependents health insurance </a:t>
            </a:r>
          </a:p>
        </p:txBody>
      </p:sp>
      <p:sp>
        <p:nvSpPr>
          <p:cNvPr id="17" name="Oval 4"/>
          <p:cNvSpPr>
            <a:spLocks noChangeArrowheads="1"/>
          </p:cNvSpPr>
          <p:nvPr/>
        </p:nvSpPr>
        <p:spPr bwMode="auto">
          <a:xfrm>
            <a:off x="6547951" y="2557956"/>
            <a:ext cx="478971" cy="35689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8" name="Straight Arrow Connector 17"/>
          <p:cNvCxnSpPr>
            <a:stCxn id="16" idx="3"/>
            <a:endCxn id="17" idx="3"/>
          </p:cNvCxnSpPr>
          <p:nvPr/>
        </p:nvCxnSpPr>
        <p:spPr bwMode="auto">
          <a:xfrm flipV="1">
            <a:off x="5964073" y="2862582"/>
            <a:ext cx="654022" cy="50770"/>
          </a:xfrm>
          <a:prstGeom prst="straightConnector1">
            <a:avLst/>
          </a:prstGeom>
          <a:noFill/>
          <a:ln w="38100" cap="flat" cmpd="sng" algn="ctr">
            <a:solidFill>
              <a:srgbClr val="FF0000"/>
            </a:solidFill>
            <a:prstDash val="solid"/>
            <a:round/>
            <a:headEnd type="none" w="med" len="med"/>
            <a:tailEnd type="triangle"/>
          </a:ln>
          <a:effectLst/>
        </p:spPr>
      </p:cxnSp>
      <p:sp>
        <p:nvSpPr>
          <p:cNvPr id="22" name="TextBox 21"/>
          <p:cNvSpPr txBox="1"/>
          <p:nvPr/>
        </p:nvSpPr>
        <p:spPr>
          <a:xfrm>
            <a:off x="2394857" y="3396343"/>
            <a:ext cx="3288080" cy="369332"/>
          </a:xfrm>
          <a:prstGeom prst="rect">
            <a:avLst/>
          </a:prstGeom>
          <a:solidFill>
            <a:schemeClr val="accent5">
              <a:lumMod val="75000"/>
            </a:schemeClr>
          </a:solidFill>
          <a:ln>
            <a:solidFill>
              <a:schemeClr val="accent5">
                <a:lumMod val="50000"/>
              </a:schemeClr>
            </a:solidFill>
          </a:ln>
        </p:spPr>
        <p:txBody>
          <a:bodyPr wrap="none" rtlCol="0">
            <a:spAutoFit/>
          </a:bodyPr>
          <a:lstStyle/>
          <a:p>
            <a:r>
              <a:rPr lang="en-US" b="1" dirty="0"/>
              <a:t>Gubernatorial Election Fund</a:t>
            </a:r>
          </a:p>
        </p:txBody>
      </p:sp>
      <p:sp>
        <p:nvSpPr>
          <p:cNvPr id="23" name="Oval 4"/>
          <p:cNvSpPr>
            <a:spLocks noChangeArrowheads="1"/>
          </p:cNvSpPr>
          <p:nvPr/>
        </p:nvSpPr>
        <p:spPr bwMode="auto">
          <a:xfrm>
            <a:off x="6544997" y="3386327"/>
            <a:ext cx="402383"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4" name="Oval 4"/>
          <p:cNvSpPr>
            <a:spLocks noChangeArrowheads="1"/>
          </p:cNvSpPr>
          <p:nvPr/>
        </p:nvSpPr>
        <p:spPr bwMode="auto">
          <a:xfrm>
            <a:off x="6544997" y="3777829"/>
            <a:ext cx="3878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5" name="Straight Arrow Connector 24"/>
          <p:cNvCxnSpPr>
            <a:endCxn id="23" idx="2"/>
          </p:cNvCxnSpPr>
          <p:nvPr/>
        </p:nvCxnSpPr>
        <p:spPr bwMode="auto">
          <a:xfrm flipV="1">
            <a:off x="5733143" y="3580294"/>
            <a:ext cx="811854" cy="4735"/>
          </a:xfrm>
          <a:prstGeom prst="straightConnector1">
            <a:avLst/>
          </a:prstGeom>
          <a:noFill/>
          <a:ln w="38100" cap="flat" cmpd="sng" algn="ctr">
            <a:solidFill>
              <a:srgbClr val="FF0000"/>
            </a:solidFill>
            <a:prstDash val="solid"/>
            <a:round/>
            <a:headEnd type="none" w="med" len="med"/>
            <a:tailEnd type="triangle"/>
          </a:ln>
          <a:effectLst/>
        </p:spPr>
      </p:cxnSp>
      <p:cxnSp>
        <p:nvCxnSpPr>
          <p:cNvPr id="28" name="Straight Arrow Connector 27"/>
          <p:cNvCxnSpPr>
            <a:stCxn id="22" idx="3"/>
            <a:endCxn id="24" idx="2"/>
          </p:cNvCxnSpPr>
          <p:nvPr/>
        </p:nvCxnSpPr>
        <p:spPr bwMode="auto">
          <a:xfrm>
            <a:off x="5682937" y="3581009"/>
            <a:ext cx="862060" cy="390787"/>
          </a:xfrm>
          <a:prstGeom prst="straightConnector1">
            <a:avLst/>
          </a:prstGeom>
          <a:noFill/>
          <a:ln w="38100" cap="flat" cmpd="sng" algn="ctr">
            <a:solidFill>
              <a:srgbClr val="FF0000"/>
            </a:solidFill>
            <a:prstDash val="solid"/>
            <a:round/>
            <a:headEnd type="none" w="med" len="med"/>
            <a:tailEnd type="triangle"/>
          </a:ln>
          <a:effectLst/>
        </p:spPr>
      </p:cxnSp>
      <p:sp>
        <p:nvSpPr>
          <p:cNvPr id="33" name="TextBox 32"/>
          <p:cNvSpPr txBox="1"/>
          <p:nvPr/>
        </p:nvSpPr>
        <p:spPr>
          <a:xfrm>
            <a:off x="1959430" y="4412343"/>
            <a:ext cx="3657600" cy="646331"/>
          </a:xfrm>
          <a:prstGeom prst="rect">
            <a:avLst/>
          </a:prstGeom>
          <a:solidFill>
            <a:schemeClr val="accent5">
              <a:lumMod val="75000"/>
            </a:schemeClr>
          </a:solidFill>
          <a:ln>
            <a:solidFill>
              <a:srgbClr val="002060"/>
            </a:solidFill>
          </a:ln>
        </p:spPr>
        <p:txBody>
          <a:bodyPr wrap="square" rtlCol="0">
            <a:spAutoFit/>
          </a:bodyPr>
          <a:lstStyle/>
          <a:p>
            <a:r>
              <a:rPr lang="en-US" b="1" dirty="0"/>
              <a:t>NJ PIN; does not have to match Federal PIN</a:t>
            </a:r>
          </a:p>
        </p:txBody>
      </p:sp>
      <p:sp>
        <p:nvSpPr>
          <p:cNvPr id="34" name="Oval 4"/>
          <p:cNvSpPr>
            <a:spLocks noChangeArrowheads="1"/>
          </p:cNvSpPr>
          <p:nvPr/>
        </p:nvSpPr>
        <p:spPr bwMode="auto">
          <a:xfrm>
            <a:off x="6544997" y="4445864"/>
            <a:ext cx="634611"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35" name="Oval 4"/>
          <p:cNvSpPr>
            <a:spLocks noChangeArrowheads="1"/>
          </p:cNvSpPr>
          <p:nvPr/>
        </p:nvSpPr>
        <p:spPr bwMode="auto">
          <a:xfrm>
            <a:off x="6486939" y="4801413"/>
            <a:ext cx="692669" cy="38793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36" name="Straight Arrow Connector 35"/>
          <p:cNvCxnSpPr>
            <a:stCxn id="33" idx="3"/>
            <a:endCxn id="34" idx="2"/>
          </p:cNvCxnSpPr>
          <p:nvPr/>
        </p:nvCxnSpPr>
        <p:spPr bwMode="auto">
          <a:xfrm flipV="1">
            <a:off x="5617030" y="4639831"/>
            <a:ext cx="927967" cy="95678"/>
          </a:xfrm>
          <a:prstGeom prst="straightConnector1">
            <a:avLst/>
          </a:prstGeom>
          <a:noFill/>
          <a:ln w="38100" cap="flat" cmpd="sng" algn="ctr">
            <a:solidFill>
              <a:srgbClr val="FF0000"/>
            </a:solidFill>
            <a:prstDash val="solid"/>
            <a:round/>
            <a:headEnd type="none" w="med" len="med"/>
            <a:tailEnd type="triangle"/>
          </a:ln>
          <a:effectLst/>
        </p:spPr>
      </p:cxnSp>
      <p:cxnSp>
        <p:nvCxnSpPr>
          <p:cNvPr id="39" name="Straight Arrow Connector 38"/>
          <p:cNvCxnSpPr>
            <a:stCxn id="33" idx="3"/>
            <a:endCxn id="35" idx="2"/>
          </p:cNvCxnSpPr>
          <p:nvPr/>
        </p:nvCxnSpPr>
        <p:spPr bwMode="auto">
          <a:xfrm>
            <a:off x="5617030" y="4735509"/>
            <a:ext cx="869909" cy="259871"/>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562551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23" grpId="0" animBg="1" autoUpdateAnimBg="0"/>
      <p:bldP spid="24" grpId="0" animBg="1" autoUpdateAnimBg="0"/>
      <p:bldP spid="34" grpId="0" animBg="1" autoUpdateAnimBg="0"/>
      <p:bldP spid="35" grpId="0" animBg="1" autoUpdateAnimBg="0"/>
    </p:bld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8</TotalTime>
  <Words>467</Words>
  <Application>Microsoft Office PowerPoint</Application>
  <PresentationFormat>On-screen Show (4:3)</PresentationFormat>
  <Paragraphs>80</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Calibri</vt:lpstr>
      <vt:lpstr>Verdana</vt:lpstr>
      <vt:lpstr>Wingdings</vt:lpstr>
      <vt:lpstr>NJ Template 06</vt:lpstr>
      <vt:lpstr>Starting a Tax Return - TaxSlayer Basic Information</vt:lpstr>
      <vt:lpstr>TS – Personal Information about Taxpayer &amp; Spouse</vt:lpstr>
      <vt:lpstr>TS – Personal Information about Taxpayer and Spouse</vt:lpstr>
      <vt:lpstr>TS – Personal Exemption for Taxpayer &amp; Spouse  Basic Information Section \ Personal Information</vt:lpstr>
      <vt:lpstr>TS – TaxSlayer Automatically Starts NJ Return</vt:lpstr>
      <vt:lpstr>TS – Basic Questions to Start NJ Return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8</cp:revision>
  <cp:lastPrinted>2012-10-15T20:27:10Z</cp:lastPrinted>
  <dcterms:created xsi:type="dcterms:W3CDTF">2014-10-17T16:41:52Z</dcterms:created>
  <dcterms:modified xsi:type="dcterms:W3CDTF">2017-12-09T15:57:34Z</dcterms:modified>
</cp:coreProperties>
</file>